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12192000"/>
  <p:notesSz cx="6858000" cy="9144000"/>
  <p:embeddedFontLst>
    <p:embeddedFont>
      <p:font typeface="Play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hiCeeMzGevjlRq+XTQtipoQqDpY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7" name="윤지연"/>
  <p:cmAuthor clrIdx="1" id="1" initials="" lastIdx="1" name="서현재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8D9A44F-C4B1-4777-B371-6A21D43148BF}">
  <a:tblStyle styleId="{D8D9A44F-C4B1-4777-B371-6A21D43148BF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fill>
          <a:solidFill>
            <a:srgbClr val="CAD1D8"/>
          </a:solidFill>
        </a:fill>
      </a:tcStyle>
    </a:band1H>
    <a:band2H>
      <a:tcTxStyle/>
    </a:band2H>
    <a:band1V>
      <a:tcTxStyle/>
      <a:tcStyle>
        <a:fill>
          <a:solidFill>
            <a:srgbClr val="CAD1D8"/>
          </a:solidFill>
        </a:fill>
      </a:tcStyle>
    </a:band1V>
    <a:band2V>
      <a:tcTxStyle/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lay-bold.fntdata"/><Relationship Id="rId27" Type="http://schemas.openxmlformats.org/officeDocument/2006/relationships/font" Target="fonts/Pl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0-16T05:18:39.318">
    <p:pos x="222" y="3197"/>
    <p:text>갠적으로 기술스택만 보여주는 슬라이드 하나 두어서 형상관리도구로 Git, GitHub도 썼다는 내용 추가했으면 합니다. 이렇게 하면 DoTween도 쓸 수 있고 다른 내용도 추가적으로 넣을 수 있는 장점을 챙길 수 있습니당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dMLv1I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10-16T05:19:42.428">
    <p:pos x="4984" y="1320"/>
    <p:text>맡은 역할 -&gt; 담당 기능
으로 표현 변경 제안합니다.
그리고 그 외 다수 -&gt; 는 없어도 괜찮지 않을까 싶습니다.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dMLv1M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10-16T05:21:33.236">
    <p:pos x="0" y="98"/>
    <p:text>잘려지는 -&gt; 잘리는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dMLv1Q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10-16T05:22:30.152">
    <p:pos x="0" y="69"/>
    <p:text>CameraConfiener를 직접 구현하는 방법을 시도했습니다.
라는 표현 제안해봅니다.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dMLv1U"/>
      </p:ext>
    </p:extLst>
  </p:cm>
  <p:cm authorId="0" idx="5" dt="2024-10-16T05:24:46.711">
    <p:pos x="0" y="169"/>
    <p:text>이 부분 코드에 박스 쳐서 여기서 부터 여기 까지는 1번 방법이고, 여기 라인은 2번 방법이다 라는 식으로 표현해주면 읽기 더 좋을 거 같아요.
필수는 아닐 거 같습니다!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dMLv1c"/>
      </p:ext>
    </p:extLst>
  </p:cm>
  <p:cm authorId="0" idx="6" dt="2024-10-16T05:23:28.736">
    <p:pos x="0" y="269"/>
    <p:text>존댓말로 통일하거나 ~다.가 아니라
1. ~합산
2. ~계산
3. ~조정
이런식으로 하시는 건 어떠실까요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dMLv1Y"/>
      </p:ext>
    </p:extLst>
  </p:cm>
  <p:cm authorId="0" idx="7" dt="2024-10-16T05:25:37.543">
    <p:pos x="5188" y="2251"/>
    <p:text>사진 위에 작게 "두번째 시도 결과" 라고 추가하는 거 제안합니당 (필수는 X)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dMLv1g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4-10-16T05:42:42.314">
    <p:pos x="5876" y="2362"/>
    <p:text>글자 튀어나와요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dMLv1k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hyperlink" Target="mailto:juxtap.se@gmail.com" TargetMode="External"/><Relationship Id="rId5" Type="http://schemas.openxmlformats.org/officeDocument/2006/relationships/hyperlink" Target="https://github.com/truemanburbank" TargetMode="External"/><Relationship Id="rId6" Type="http://schemas.openxmlformats.org/officeDocument/2006/relationships/image" Target="../media/image18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4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Relationship Id="rId7" Type="http://schemas.openxmlformats.org/officeDocument/2006/relationships/image" Target="../media/image4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42.gif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4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3.xml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4.xml"/><Relationship Id="rId4" Type="http://schemas.openxmlformats.org/officeDocument/2006/relationships/image" Target="../media/image15.gif"/><Relationship Id="rId5" Type="http://schemas.openxmlformats.org/officeDocument/2006/relationships/image" Target="../media/image8.png"/><Relationship Id="rId6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gif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ko-KR"/>
              <a:t>C# 클라이언트 직무</a:t>
            </a:r>
            <a:br>
              <a:rPr lang="ko-KR"/>
            </a:br>
            <a:r>
              <a:rPr lang="ko-KR"/>
              <a:t>포트폴리오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6893901" y="5509500"/>
            <a:ext cx="4308224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e-mail:</a:t>
            </a: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juxtap.se@gmail.com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0063688" y="5014931"/>
            <a:ext cx="17750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정수진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7318268" y="5908058"/>
            <a:ext cx="4719111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git: </a:t>
            </a:r>
            <a:r>
              <a:rPr lang="ko-KR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https://github.com/truemanburbank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ity logo - Social media &amp; Logos Icons" id="93" name="Google Shape;9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3300" y="5075912"/>
            <a:ext cx="1170700" cy="117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 Sharp (C#) &quot; Icon - Download for free – Iconduck" id="94" name="Google Shape;94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40769" y="5089797"/>
            <a:ext cx="1041435" cy="11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"/>
          <p:cNvSpPr txBox="1"/>
          <p:nvPr/>
        </p:nvSpPr>
        <p:spPr>
          <a:xfrm>
            <a:off x="238228" y="0"/>
            <a:ext cx="10515568" cy="1674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맵 생성 함수</a:t>
            </a:r>
            <a:b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0" y="1737506"/>
            <a:ext cx="6994911" cy="2121877"/>
          </a:xfrm>
          <a:prstGeom prst="rect">
            <a:avLst/>
          </a:prstGeom>
          <a:solidFill>
            <a:srgbClr val="D9E5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0"/>
          <p:cNvSpPr txBox="1"/>
          <p:nvPr/>
        </p:nvSpPr>
        <p:spPr>
          <a:xfrm>
            <a:off x="97552" y="1152165"/>
            <a:ext cx="7807569" cy="3847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1F5C99"/>
                </a:solidFill>
                <a:latin typeface="Arial"/>
                <a:ea typeface="Arial"/>
                <a:cs typeface="Arial"/>
                <a:sym typeface="Arial"/>
              </a:rPr>
              <a:t>로직</a:t>
            </a:r>
            <a:endParaRPr b="1" sz="1600">
              <a:solidFill>
                <a:srgbClr val="1F5C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F5C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1. 맵 id를 인수로 받아와서 맵 뼈대 프리팹을 씬에 생성합니다.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2. 그 중에서 조작이 필요한 타일들을 불러와 리스트에 저장해 놓습니다.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3. 그 다음 파싱한 맵 데이터를 이용하여 저장해 놓은 타일에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-"/>
            </a:pPr>
            <a:r>
              <a:rPr lang="ko-KR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아이템 생성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-"/>
            </a:pPr>
            <a:r>
              <a:rPr lang="ko-KR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몬스터 생성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-"/>
            </a:pPr>
            <a:r>
              <a:rPr lang="ko-KR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상호작용 가능한 오브젝트의 활성화 여부 등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을 처리합니다.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ko-KR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이 함수는 게임 시작시 실행되어 플레이어가 현재 있는 챕터의 맵만 전부 생성하게끔 했습니다.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예시: Door Tile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88468"/>
            <a:ext cx="6678898" cy="1691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8224" y="1477109"/>
            <a:ext cx="5063776" cy="3131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0"/>
          <p:cNvSpPr/>
          <p:nvPr/>
        </p:nvSpPr>
        <p:spPr>
          <a:xfrm>
            <a:off x="8688966" y="1618930"/>
            <a:ext cx="2719188" cy="1145472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10"/>
          <p:cNvCxnSpPr/>
          <p:nvPr/>
        </p:nvCxnSpPr>
        <p:spPr>
          <a:xfrm>
            <a:off x="10378902" y="2764402"/>
            <a:ext cx="0" cy="223497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0" name="Google Shape;250;p10"/>
          <p:cNvSpPr txBox="1"/>
          <p:nvPr/>
        </p:nvSpPr>
        <p:spPr>
          <a:xfrm>
            <a:off x="8299939" y="5235958"/>
            <a:ext cx="415792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게임 실행 시, 맵 뼈대에 아이템과 몬스터를 생성한 모습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1"/>
          <p:cNvSpPr txBox="1"/>
          <p:nvPr/>
        </p:nvSpPr>
        <p:spPr>
          <a:xfrm>
            <a:off x="274335" y="-129846"/>
            <a:ext cx="10515568" cy="1674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저장 &amp; 불러오기</a:t>
            </a:r>
            <a:b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플레이어가 한 셀씩 움직일 때마다 플레이어 데이터를 저장하고, 특정 상호작용을 할 때마다 상호작용 여부 데이터를 저장합니다.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다음은 Save 함수와 Load 함수입니다.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35" y="1414272"/>
            <a:ext cx="6503207" cy="437032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1"/>
          <p:cNvSpPr txBox="1"/>
          <p:nvPr/>
        </p:nvSpPr>
        <p:spPr>
          <a:xfrm>
            <a:off x="7648570" y="1985537"/>
            <a:ext cx="470703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세이브 로드 로직에 대해 설명 json curdata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코드 줄이기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2"/>
          <p:cNvSpPr txBox="1"/>
          <p:nvPr/>
        </p:nvSpPr>
        <p:spPr>
          <a:xfrm>
            <a:off x="274335" y="-129846"/>
            <a:ext cx="10515568" cy="1674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저장 &amp; 불러오기</a:t>
            </a:r>
            <a:b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66205"/>
            <a:ext cx="6041228" cy="533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2095" y="48196"/>
            <a:ext cx="6919905" cy="397161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2"/>
          <p:cNvSpPr txBox="1"/>
          <p:nvPr/>
        </p:nvSpPr>
        <p:spPr>
          <a:xfrm>
            <a:off x="8966069" y="4614114"/>
            <a:ext cx="194476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&lt;- ActiveData 구조</a:t>
            </a:r>
            <a:b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상호작용한 아이템은 true,</a:t>
            </a:r>
            <a:b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 반대는 false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53882" y="3165095"/>
            <a:ext cx="1358939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"/>
          <p:cNvSpPr txBox="1"/>
          <p:nvPr/>
        </p:nvSpPr>
        <p:spPr>
          <a:xfrm>
            <a:off x="323088" y="253045"/>
            <a:ext cx="799490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프리팹</a:t>
            </a:r>
            <a:b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프리팹을 하나 만들어서 플레이어와 상호작용할 때 데이터를 불러오게 했습니다.</a:t>
            </a:r>
            <a:b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아이템은 고유 Id를 가지고 있으며, Start 함수에서 각각 id에 맞는 애니메이션을 불러옵니다.</a:t>
            </a:r>
            <a:b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767" y="744474"/>
            <a:ext cx="207645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56217" y="982072"/>
            <a:ext cx="2038350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3"/>
          <p:cNvSpPr txBox="1"/>
          <p:nvPr/>
        </p:nvSpPr>
        <p:spPr>
          <a:xfrm>
            <a:off x="7517220" y="2513260"/>
            <a:ext cx="422423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같은 프리팹을 사용했지만 애니메이션만 다르게 재생한 모습</a:t>
            </a:r>
            <a:endParaRPr/>
          </a:p>
        </p:txBody>
      </p:sp>
      <p:pic>
        <p:nvPicPr>
          <p:cNvPr id="277" name="Google Shape;27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519653"/>
            <a:ext cx="7279767" cy="517451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"/>
          <p:cNvSpPr txBox="1"/>
          <p:nvPr/>
        </p:nvSpPr>
        <p:spPr>
          <a:xfrm>
            <a:off x="7484961" y="3061144"/>
            <a:ext cx="47070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Item prefab에 대한 설명 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/>
        </p:nvSpPr>
        <p:spPr>
          <a:xfrm>
            <a:off x="323088" y="253045"/>
            <a:ext cx="7994904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그림자 조절 (쉐이더)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2D 스프라이트는 3D 공간에서 그림자를 생성하지 않아 자체적으로 새로운 쉐이더를 만들어 그림자를 구현했습니다.</a:t>
            </a:r>
            <a:br>
              <a:rPr lang="ko-KR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br>
              <a:rPr lang="ko-KR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ko-KR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그러나 현재 프로젝트는 2.5D 게임으로, 카메라가 60도 기울여진 상태이기 때문에, 스프라이트를 Y Scale을 2배 키워 카메라에 정상적으로 보이게끔 사이즈를 맞췄습니다. 그림자의 크기는 스프라이트의 크기를 반영하므로, 그림자의 크기가 비정상적이었지만 쉐이더의 ShadowCaster부분을 다시 수정하여 프로젝트에서 원하는 그림자를 구현했습니다.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395" y="2746321"/>
            <a:ext cx="5524820" cy="186059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/>
          <p:nvPr/>
        </p:nvSpPr>
        <p:spPr>
          <a:xfrm>
            <a:off x="227395" y="3765079"/>
            <a:ext cx="1299453" cy="792883"/>
          </a:xfrm>
          <a:prstGeom prst="rect">
            <a:avLst/>
          </a:prstGeom>
          <a:noFill/>
          <a:ln cap="flat" cmpd="sng" w="762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4"/>
          <p:cNvSpPr/>
          <p:nvPr/>
        </p:nvSpPr>
        <p:spPr>
          <a:xfrm>
            <a:off x="3909805" y="3798130"/>
            <a:ext cx="1004402" cy="259533"/>
          </a:xfrm>
          <a:prstGeom prst="rect">
            <a:avLst/>
          </a:prstGeom>
          <a:noFill/>
          <a:ln cap="flat" cmpd="sng" w="762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148855" y="4606913"/>
            <a:ext cx="553068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그림자가 생기지 않는 모습 (위), 자체 쉐이더를 적용해 그림자가 생긴 모습 (아래)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855" y="4884870"/>
            <a:ext cx="5253384" cy="158263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4"/>
          <p:cNvSpPr/>
          <p:nvPr/>
        </p:nvSpPr>
        <p:spPr>
          <a:xfrm>
            <a:off x="227394" y="5630153"/>
            <a:ext cx="1299453" cy="792883"/>
          </a:xfrm>
          <a:prstGeom prst="rect">
            <a:avLst/>
          </a:prstGeom>
          <a:noFill/>
          <a:ln cap="flat" cmpd="sng" w="762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4"/>
          <p:cNvSpPr/>
          <p:nvPr/>
        </p:nvSpPr>
        <p:spPr>
          <a:xfrm>
            <a:off x="3818339" y="5760910"/>
            <a:ext cx="1004402" cy="259533"/>
          </a:xfrm>
          <a:prstGeom prst="rect">
            <a:avLst/>
          </a:prstGeom>
          <a:noFill/>
          <a:ln cap="flat" cmpd="sng" w="762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20657" y="253045"/>
            <a:ext cx="3348255" cy="177302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4"/>
          <p:cNvSpPr txBox="1"/>
          <p:nvPr/>
        </p:nvSpPr>
        <p:spPr>
          <a:xfrm>
            <a:off x="8605246" y="2132440"/>
            <a:ext cx="317907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그림자 크기를 변수로 두어 조절할 수 있게 함</a:t>
            </a:r>
            <a:endParaRPr/>
          </a:p>
        </p:txBody>
      </p:sp>
      <p:sp>
        <p:nvSpPr>
          <p:cNvPr id="293" name="Google Shape;293;p14"/>
          <p:cNvSpPr/>
          <p:nvPr/>
        </p:nvSpPr>
        <p:spPr>
          <a:xfrm>
            <a:off x="8664601" y="1139555"/>
            <a:ext cx="1004402" cy="259533"/>
          </a:xfrm>
          <a:prstGeom prst="rect">
            <a:avLst/>
          </a:prstGeom>
          <a:noFill/>
          <a:ln cap="flat" cmpd="sng" w="762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1072" y="2826445"/>
            <a:ext cx="5877840" cy="184901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4"/>
          <p:cNvSpPr txBox="1"/>
          <p:nvPr/>
        </p:nvSpPr>
        <p:spPr>
          <a:xfrm flipH="1">
            <a:off x="6789763" y="4675462"/>
            <a:ext cx="412987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그림자의 y 스케일만 조정하는 모습</a:t>
            </a:r>
            <a:endParaRPr/>
          </a:p>
        </p:txBody>
      </p:sp>
      <p:sp>
        <p:nvSpPr>
          <p:cNvPr id="296" name="Google Shape;296;p14"/>
          <p:cNvSpPr/>
          <p:nvPr/>
        </p:nvSpPr>
        <p:spPr>
          <a:xfrm>
            <a:off x="9454953" y="3965945"/>
            <a:ext cx="2070739" cy="325342"/>
          </a:xfrm>
          <a:prstGeom prst="rect">
            <a:avLst/>
          </a:prstGeom>
          <a:noFill/>
          <a:ln cap="flat" cmpd="sng" w="762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"/>
          <p:cNvSpPr txBox="1"/>
          <p:nvPr/>
        </p:nvSpPr>
        <p:spPr>
          <a:xfrm>
            <a:off x="75845" y="124614"/>
            <a:ext cx="11258461" cy="2185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플레이어 셀 움직임</a:t>
            </a:r>
            <a:b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셀 단위로 움직일 수 있게끔 구현하였습니다. </a:t>
            </a:r>
            <a:b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플레이어는 움직일 때마다 Ray를 발사해 앞에 무엇이 있는지 확인합니다.</a:t>
            </a:r>
            <a:b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3346" y="124614"/>
            <a:ext cx="6948654" cy="54836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비디오 프로젝트.mp4 [video-to-gif output image]" id="303" name="Google Shape;30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223" y="1977655"/>
            <a:ext cx="4848746" cy="273146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5"/>
          <p:cNvSpPr txBox="1"/>
          <p:nvPr/>
        </p:nvSpPr>
        <p:spPr>
          <a:xfrm>
            <a:off x="731923" y="5077955"/>
            <a:ext cx="47070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플레이어 그리드 움직임에 대한 고민, 생각</a:t>
            </a:r>
            <a:b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로직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"/>
          <p:cNvSpPr txBox="1"/>
          <p:nvPr/>
        </p:nvSpPr>
        <p:spPr>
          <a:xfrm>
            <a:off x="426720" y="475488"/>
            <a:ext cx="575079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플레이어 애니메이션</a:t>
            </a:r>
            <a:b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FSM(Finite-state machine)을 이용하여 플레이어의 애니메이션을 관리합니다. </a:t>
            </a:r>
            <a:br>
              <a:rPr b="1" lang="ko-KR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10" name="Google Shape;3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732" y="2260890"/>
            <a:ext cx="229552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732" y="4597110"/>
            <a:ext cx="368617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3454" y="1716622"/>
            <a:ext cx="7521826" cy="498189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6"/>
          <p:cNvSpPr/>
          <p:nvPr/>
        </p:nvSpPr>
        <p:spPr>
          <a:xfrm>
            <a:off x="4995905" y="2523743"/>
            <a:ext cx="2566183" cy="448057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6"/>
          <p:cNvSpPr txBox="1"/>
          <p:nvPr/>
        </p:nvSpPr>
        <p:spPr>
          <a:xfrm>
            <a:off x="7833921" y="375403"/>
            <a:ext cx="47070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코드 간략화, 코드 로직 설명 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 txBox="1"/>
          <p:nvPr/>
        </p:nvSpPr>
        <p:spPr>
          <a:xfrm>
            <a:off x="161544" y="228600"/>
            <a:ext cx="7610856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대화창</a:t>
            </a:r>
            <a:b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데이터를 읽어와서, 이벤트에 맞는 이벤트 스크립트를 가져와서 재생합니다. 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20" name="Google Shape;3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148" y="997081"/>
            <a:ext cx="1099232" cy="2332672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7"/>
          <p:cNvSpPr/>
          <p:nvPr/>
        </p:nvSpPr>
        <p:spPr>
          <a:xfrm>
            <a:off x="362357" y="993115"/>
            <a:ext cx="536215" cy="2332672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5600" y="997081"/>
            <a:ext cx="6277554" cy="446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5600" y="5462436"/>
            <a:ext cx="5280858" cy="931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13154" y="937281"/>
            <a:ext cx="2744234" cy="22741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그린, PC 게임이(가) 표시된 사진&#10;&#10;자동 생성된 설명" id="325" name="Google Shape;32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3154" y="3211470"/>
            <a:ext cx="3897595" cy="219564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7"/>
          <p:cNvSpPr txBox="1"/>
          <p:nvPr/>
        </p:nvSpPr>
        <p:spPr>
          <a:xfrm>
            <a:off x="6573531" y="279781"/>
            <a:ext cx="47070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대화 창 생성 방식에 대해 로직 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 txBox="1"/>
          <p:nvPr/>
        </p:nvSpPr>
        <p:spPr>
          <a:xfrm>
            <a:off x="149188" y="195059"/>
            <a:ext cx="7610856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연출</a:t>
            </a:r>
            <a:b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Event 클래스를 따로 만들어 이벤트를 관리했습니다. 이벤트는 코루틴으로 구현했습니다.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32" name="Google Shape;33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9051" y="3775026"/>
            <a:ext cx="4593931" cy="2387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폰트이(가) 표시된 사진&#10;&#10;자동 생성된 설명" id="333" name="Google Shape;33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6656" y="1261983"/>
            <a:ext cx="4199001" cy="236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579" y="1124714"/>
            <a:ext cx="4999612" cy="4270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5603" y="5394822"/>
            <a:ext cx="4104132" cy="133086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8"/>
          <p:cNvSpPr/>
          <p:nvPr/>
        </p:nvSpPr>
        <p:spPr>
          <a:xfrm>
            <a:off x="6938457" y="3866465"/>
            <a:ext cx="536215" cy="240527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8"/>
          <p:cNvSpPr txBox="1"/>
          <p:nvPr/>
        </p:nvSpPr>
        <p:spPr>
          <a:xfrm>
            <a:off x="7833921" y="375403"/>
            <a:ext cx="470703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연출을 코루틴으로 햇다고 코루틴 집중적으로 설명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9"/>
          <p:cNvSpPr txBox="1"/>
          <p:nvPr/>
        </p:nvSpPr>
        <p:spPr>
          <a:xfrm>
            <a:off x="128141" y="177282"/>
            <a:ext cx="5132832" cy="2185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포탈 이동</a:t>
            </a:r>
            <a:b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데이터를 읽어와 포탈을 사용하면 다음 맵으로 이동하게 구현했습니다. 포탈 이동시 페이드 애니메이션을 주어 자연스럽게 연출했습니다.</a:t>
            </a:r>
            <a:b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00" y="1838131"/>
            <a:ext cx="5751787" cy="3526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포탈.mp4 [video-to-gif output image]" id="344" name="Google Shape;34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1446" y="1819275"/>
            <a:ext cx="571500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9"/>
          <p:cNvSpPr txBox="1"/>
          <p:nvPr/>
        </p:nvSpPr>
        <p:spPr>
          <a:xfrm>
            <a:off x="7833921" y="375403"/>
            <a:ext cx="47070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포탈 이동 로직 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/>
        </p:nvSpPr>
        <p:spPr>
          <a:xfrm>
            <a:off x="568410" y="753763"/>
            <a:ext cx="96876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블로그 주소 추가, 블로그에 C# 공부한 것 설명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sword: 코드를 로직화, 코드를 보는게 아니고 로직을 본다.</a:t>
            </a:r>
            <a:b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프로젝트에 쓰인 매니저 설명, 프로젝트 하면서 부딪힌 점 찾아서 쓰기</a:t>
            </a:r>
            <a:b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싱글톤 등. 해결 방법 적기. </a:t>
            </a:r>
            <a:b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문제: 맵 생성, 카메라 가두기, </a:t>
            </a:r>
            <a:b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아무튼 C#과 생각 방식에 대해 어필할 수 있는 걸 넣기 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</a:rPr>
              <a:t>목차 추가</a:t>
            </a:r>
            <a:endParaRPr sz="1800">
              <a:solidFill>
                <a:srgbClr val="FF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</a:rPr>
              <a:t>졸업 프로젝트 추가</a:t>
            </a:r>
            <a:endParaRPr sz="1800">
              <a:solidFill>
                <a:srgbClr val="FF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</a:rPr>
              <a:t>자소서 내용추가</a:t>
            </a:r>
            <a:endParaRPr sz="1800">
              <a:solidFill>
                <a:srgbClr val="FF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</a:rPr>
              <a:t>5개 다써야되네 실패한것 프로젝트 </a:t>
            </a:r>
            <a:endParaRPr sz="1800">
              <a:solidFill>
                <a:srgbClr val="FF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</a:rPr>
              <a:t>문제점 - 해결 순서</a:t>
            </a:r>
            <a:endParaRPr b="1" sz="1800">
              <a:solidFill>
                <a:srgbClr val="FF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"/>
          <p:cNvSpPr txBox="1"/>
          <p:nvPr/>
        </p:nvSpPr>
        <p:spPr>
          <a:xfrm>
            <a:off x="3039762" y="2844225"/>
            <a:ext cx="611247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여기까지 봐 주셔서 감사합니다.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ko-KR"/>
              <a:t>The Sword(2024. 05 ~ )</a:t>
            </a:r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7912608" y="2097024"/>
            <a:ext cx="5193792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[참여 인원]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- 4 (프로그래머2, 기획1, 아트1)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[장르]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- 2.5D 던전 크롤러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PC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[맡은 역할]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맵 생성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플레이어 움직임 및 애니메이션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상호작용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카메라 연출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이벤트 연출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그 외 다수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097024"/>
            <a:ext cx="6388100" cy="35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/>
        </p:nvSpPr>
        <p:spPr>
          <a:xfrm>
            <a:off x="58619" y="105500"/>
            <a:ext cx="2877600" cy="6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2.5D 게임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프로젝트는 맵은 3D, 그 외 스프라이트는 2D로 배치하여 플레이어에게 신선한 경험을 제공하고자 했습니다. 그 과정에서 카메라의 각도와 스프라이트의 설정을 어떻게 하면 좋은가에 대하여 팀원들과 논의했습니다.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회의 결과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삼각함수를 이용하여 문제를 해결할 수 있었습니다.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카메라를 60도로 회전시켜 맵을 비추게끔 하고, 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스프라이트의 스케일은 y축으로 2배 늘렸습니다.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이렇게 하면, 카메라가 60도로 기울어져 있어도 플레이어에게 보이는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스프라이트의 크기는 원본 스프라이트 크기와 같아집니다.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예시: 플레이어 스프라이트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플레이어 스프라이트의 모습입니다.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실제로는 90도로 맵 위에 세워져 있으나 플레이어 입장에서는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원본 스프라이트 크기로 보입니다.</a:t>
            </a:r>
            <a:endParaRPr/>
          </a:p>
        </p:txBody>
      </p:sp>
      <p:grpSp>
        <p:nvGrpSpPr>
          <p:cNvPr id="113" name="Google Shape;113;p4"/>
          <p:cNvGrpSpPr/>
          <p:nvPr/>
        </p:nvGrpSpPr>
        <p:grpSpPr>
          <a:xfrm>
            <a:off x="5857390" y="1353011"/>
            <a:ext cx="6210300" cy="4940300"/>
            <a:chOff x="5029715" y="1391336"/>
            <a:chExt cx="6210300" cy="4940300"/>
          </a:xfrm>
        </p:grpSpPr>
        <p:pic>
          <p:nvPicPr>
            <p:cNvPr id="114" name="Google Shape;114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29715" y="1391336"/>
              <a:ext cx="6210300" cy="494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4"/>
            <p:cNvSpPr/>
            <p:nvPr/>
          </p:nvSpPr>
          <p:spPr>
            <a:xfrm flipH="1">
              <a:off x="7643400" y="2262555"/>
              <a:ext cx="1500600" cy="2643300"/>
            </a:xfrm>
            <a:prstGeom prst="rtTriangle">
              <a:avLst/>
            </a:prstGeom>
            <a:solidFill>
              <a:schemeClr val="accent1"/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8627153" y="3153508"/>
              <a:ext cx="176400" cy="1752300"/>
            </a:xfrm>
            <a:prstGeom prst="rect">
              <a:avLst/>
            </a:prstGeom>
            <a:solidFill>
              <a:srgbClr val="D9E5F8"/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스프라이트</a:t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1918595">
              <a:off x="7914923" y="4512357"/>
              <a:ext cx="948878" cy="146089"/>
            </a:xfrm>
            <a:prstGeom prst="rect">
              <a:avLst/>
            </a:prstGeom>
            <a:solidFill>
              <a:srgbClr val="FF0000"/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보이는 크기</a:t>
              </a: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 rot="1816275">
              <a:off x="8006916" y="2133697"/>
              <a:ext cx="668327" cy="1104449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"/>
            <p:cNvSpPr txBox="1"/>
            <p:nvPr/>
          </p:nvSpPr>
          <p:spPr>
            <a:xfrm>
              <a:off x="7724992" y="4664056"/>
              <a:ext cx="820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60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"/>
            <p:cNvSpPr txBox="1"/>
            <p:nvPr/>
          </p:nvSpPr>
          <p:spPr>
            <a:xfrm rot="2252660">
              <a:off x="8285426" y="4421426"/>
              <a:ext cx="820677" cy="2616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60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1" name="Google Shape;12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2334" y="1626839"/>
            <a:ext cx="2540000" cy="18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0" y="156773"/>
            <a:ext cx="7411003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카메라 연출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Cinemachine을 이용하여 플레이어 움직임을 따라가는 카메라를 구현했습니다.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또한 연출을 위해 스크린의 y축 위 아래로는 카메라 영역을 제한했습니다.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처음 시도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Cinemachine의 CameraConfiner 기능을 이용하여 구현을 완료했지만 한 가지 문제점이 생겼습니다.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카메라가 Cinemachine이 구현한 Confiner에 갇혀 높이 조절을 할 수 없었고,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60도로 기울어져 있었기 때문에 정상적인 Confiner 역할을 기대하기 힘들었습니다.</a:t>
            </a:r>
            <a:b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그로 인해 y축 길이가 긴 스프라이트는 카메라의 범위를 넘어 스프라이트가</a:t>
            </a: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 잘려지는</a:t>
            </a: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현상이 생겼습니다.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696704"/>
            <a:ext cx="5048672" cy="311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2527682"/>
            <a:ext cx="5655429" cy="3282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/>
        </p:nvSpPr>
        <p:spPr>
          <a:xfrm>
            <a:off x="265657" y="5920154"/>
            <a:ext cx="47830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Camera Confiner에 갇혀 버려 높이를 조절할 수 없게 된 카메라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카메라가 스프라이트를 다 비추지 못하는 것을 볼 수 있습니다.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6236677" y="5920153"/>
            <a:ext cx="47830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Y축 길이가 길어 잘려버린 나무 스프라이트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1900199" y="2742096"/>
            <a:ext cx="624137" cy="2152394"/>
          </a:xfrm>
          <a:prstGeom prst="rect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0" y="110278"/>
            <a:ext cx="5880136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카메라 연출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두 번째 시도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제가 직접 CameraConfienr를 구현했습니다</a:t>
            </a: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방식은 다음과 같습니다.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타일을 하나하나 접근하여 콜라이더의 크기를 Bounds 객체에 합산한다.</a:t>
            </a:r>
            <a:endParaRPr>
              <a:extLst>
                <a:ext uri="http://customooxmlschemas.google.com/">
                  <go:slidesCustomData xmlns:go="http://customooxmlschemas.google.com/" textRoundtripDataId="4"/>
                </a:ext>
              </a:extLst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전체 타일을 모두 순회하면 Bounds의 속성을 이용해 min, max z 값을 구한다.</a:t>
            </a:r>
            <a:endParaRPr>
              <a:extLst>
                <a:ext uri="http://customooxmlschemas.google.com/">
                  <go:slidesCustomData xmlns:go="http://customooxmlschemas.google.com/" textRoundtripDataId="6"/>
                </a:ext>
              </a:extLst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CameraController에서 LateUpdate를 이용하여 카메라의 위치를 조정한다.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픽셀, 스크린샷, 비디오 게임 소프트웨어, 마인크라프트이(가) 표시된 사진&#10;&#10;자동 생성된 설명" id="137" name="Google Shape;13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772" y="3574481"/>
            <a:ext cx="3955228" cy="222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737477"/>
            <a:ext cx="7828894" cy="307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28894" y="8136"/>
            <a:ext cx="4370148" cy="242027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 txBox="1"/>
          <p:nvPr/>
        </p:nvSpPr>
        <p:spPr>
          <a:xfrm>
            <a:off x="199293" y="5922365"/>
            <a:ext cx="52167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직접 구현한 CameraConfiner의 함수 코드입니다.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8499231" y="5923437"/>
            <a:ext cx="41734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카메라가 맵 y축 바깥을 비추지 않는 모습입니다.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8502816" y="2549253"/>
            <a:ext cx="342313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콜라이더로 이루어진 맵의 모습입니다.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86915" y="312603"/>
            <a:ext cx="10515568" cy="1674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파싱 후 맵 생성하기</a:t>
            </a:r>
            <a:b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맵 데이터를 파싱해서 읽어와 맵 생성 씬에서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맵의 뼈대를 생성하여 프리팹으로 저장하는 기능입니다.</a:t>
            </a:r>
            <a:b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스크린샷, 직사각형, 예술이(가) 표시된 사진&#10;&#10;자동 생성된 설명" id="150" name="Google Shape;1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7962" y="333134"/>
            <a:ext cx="6784834" cy="2344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887" y="2398380"/>
            <a:ext cx="4312920" cy="363295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 txBox="1"/>
          <p:nvPr/>
        </p:nvSpPr>
        <p:spPr>
          <a:xfrm>
            <a:off x="1293891" y="6222022"/>
            <a:ext cx="19629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맵 데이터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25258" y="2975208"/>
            <a:ext cx="3569462" cy="321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 txBox="1"/>
          <p:nvPr/>
        </p:nvSpPr>
        <p:spPr>
          <a:xfrm>
            <a:off x="8639571" y="6247867"/>
            <a:ext cx="19629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생성된 맵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/>
          <p:nvPr/>
        </p:nvSpPr>
        <p:spPr>
          <a:xfrm>
            <a:off x="118887" y="-159191"/>
            <a:ext cx="105156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파싱 – csv To Json</a:t>
            </a:r>
            <a:b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42458"/>
            <a:ext cx="4719675" cy="397558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8"/>
          <p:cNvSpPr txBox="1"/>
          <p:nvPr/>
        </p:nvSpPr>
        <p:spPr>
          <a:xfrm>
            <a:off x="118887" y="5471258"/>
            <a:ext cx="5058594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 맵 데이터를 어떻게 구조화해서 프로젝트에 적용시킬지 고민하였습니다. 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4992130" y="3039762"/>
            <a:ext cx="531340" cy="23477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p8"/>
          <p:cNvGrpSpPr/>
          <p:nvPr/>
        </p:nvGrpSpPr>
        <p:grpSpPr>
          <a:xfrm>
            <a:off x="5913886" y="1242458"/>
            <a:ext cx="6021856" cy="4851867"/>
            <a:chOff x="5913886" y="1242458"/>
            <a:chExt cx="6021856" cy="4851867"/>
          </a:xfrm>
        </p:grpSpPr>
        <p:sp>
          <p:nvSpPr>
            <p:cNvPr id="165" name="Google Shape;165;p8"/>
            <p:cNvSpPr/>
            <p:nvPr/>
          </p:nvSpPr>
          <p:spPr>
            <a:xfrm>
              <a:off x="7970108" y="1242458"/>
              <a:ext cx="1989438" cy="4844353"/>
            </a:xfrm>
            <a:prstGeom prst="rect">
              <a:avLst/>
            </a:prstGeom>
            <a:solidFill>
              <a:srgbClr val="D9E5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8317196" y="1545715"/>
              <a:ext cx="1290548" cy="650915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Map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8317196" y="3853917"/>
              <a:ext cx="1290548" cy="650915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Tile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8317196" y="2778085"/>
              <a:ext cx="1290548" cy="650915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Tiles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7990680" y="5101286"/>
              <a:ext cx="1968866" cy="993039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Tile Type에 따른 Tile Data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6827053" y="2778085"/>
              <a:ext cx="1290548" cy="650915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Tiles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9807339" y="2778084"/>
              <a:ext cx="1290548" cy="650915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Tiles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2" name="Google Shape;172;p8"/>
            <p:cNvCxnSpPr>
              <a:stCxn id="166" idx="2"/>
              <a:endCxn id="168" idx="0"/>
            </p:cNvCxnSpPr>
            <p:nvPr/>
          </p:nvCxnSpPr>
          <p:spPr>
            <a:xfrm>
              <a:off x="8962470" y="2196630"/>
              <a:ext cx="0" cy="5814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" name="Google Shape;173;p8"/>
            <p:cNvCxnSpPr>
              <a:stCxn id="166" idx="2"/>
              <a:endCxn id="170" idx="0"/>
            </p:cNvCxnSpPr>
            <p:nvPr/>
          </p:nvCxnSpPr>
          <p:spPr>
            <a:xfrm flipH="1">
              <a:off x="7472370" y="2196630"/>
              <a:ext cx="1490100" cy="5814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" name="Google Shape;174;p8"/>
            <p:cNvCxnSpPr>
              <a:stCxn id="166" idx="2"/>
              <a:endCxn id="171" idx="0"/>
            </p:cNvCxnSpPr>
            <p:nvPr/>
          </p:nvCxnSpPr>
          <p:spPr>
            <a:xfrm>
              <a:off x="8962470" y="2196630"/>
              <a:ext cx="1490100" cy="5814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" name="Google Shape;175;p8"/>
            <p:cNvCxnSpPr>
              <a:stCxn id="168" idx="2"/>
            </p:cNvCxnSpPr>
            <p:nvPr/>
          </p:nvCxnSpPr>
          <p:spPr>
            <a:xfrm>
              <a:off x="8962470" y="3429000"/>
              <a:ext cx="0" cy="5499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" name="Google Shape;176;p8"/>
            <p:cNvCxnSpPr>
              <a:stCxn id="167" idx="2"/>
              <a:endCxn id="169" idx="0"/>
            </p:cNvCxnSpPr>
            <p:nvPr/>
          </p:nvCxnSpPr>
          <p:spPr>
            <a:xfrm>
              <a:off x="8962470" y="4504832"/>
              <a:ext cx="12600" cy="5964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77" name="Google Shape;177;p8"/>
            <p:cNvGrpSpPr/>
            <p:nvPr/>
          </p:nvGrpSpPr>
          <p:grpSpPr>
            <a:xfrm>
              <a:off x="5913886" y="3103542"/>
              <a:ext cx="518633" cy="51827"/>
              <a:chOff x="5913886" y="3103542"/>
              <a:chExt cx="518633" cy="51827"/>
            </a:xfrm>
          </p:grpSpPr>
          <p:sp>
            <p:nvSpPr>
              <p:cNvPr id="178" name="Google Shape;178;p8"/>
              <p:cNvSpPr/>
              <p:nvPr/>
            </p:nvSpPr>
            <p:spPr>
              <a:xfrm rot="5400000">
                <a:off x="6380692" y="3103542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 rot="5400000">
                <a:off x="6153326" y="3103541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 rot="5400000">
                <a:off x="5913886" y="3103541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" name="Google Shape;181;p8"/>
            <p:cNvGrpSpPr/>
            <p:nvPr/>
          </p:nvGrpSpPr>
          <p:grpSpPr>
            <a:xfrm>
              <a:off x="11417109" y="3075226"/>
              <a:ext cx="518633" cy="51827"/>
              <a:chOff x="5913886" y="3103542"/>
              <a:chExt cx="518633" cy="51827"/>
            </a:xfrm>
          </p:grpSpPr>
          <p:sp>
            <p:nvSpPr>
              <p:cNvPr id="182" name="Google Shape;182;p8"/>
              <p:cNvSpPr/>
              <p:nvPr/>
            </p:nvSpPr>
            <p:spPr>
              <a:xfrm rot="5400000">
                <a:off x="6380692" y="3103542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 rot="5400000">
                <a:off x="6153326" y="3103541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 rot="5400000">
                <a:off x="5913886" y="3103541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" name="Google Shape;185;p8"/>
            <p:cNvGrpSpPr/>
            <p:nvPr/>
          </p:nvGrpSpPr>
          <p:grpSpPr>
            <a:xfrm rot="5400000">
              <a:off x="7187098" y="4345610"/>
              <a:ext cx="518633" cy="51827"/>
              <a:chOff x="5913886" y="3103542"/>
              <a:chExt cx="518633" cy="51827"/>
            </a:xfrm>
          </p:grpSpPr>
          <p:sp>
            <p:nvSpPr>
              <p:cNvPr id="186" name="Google Shape;186;p8"/>
              <p:cNvSpPr/>
              <p:nvPr/>
            </p:nvSpPr>
            <p:spPr>
              <a:xfrm rot="5400000">
                <a:off x="6380692" y="3103542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 rot="5400000">
                <a:off x="6153326" y="3103541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 rot="5400000">
                <a:off x="5913886" y="3103541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8"/>
            <p:cNvGrpSpPr/>
            <p:nvPr/>
          </p:nvGrpSpPr>
          <p:grpSpPr>
            <a:xfrm rot="5400000">
              <a:off x="10233885" y="4345611"/>
              <a:ext cx="518633" cy="51827"/>
              <a:chOff x="5913886" y="3103542"/>
              <a:chExt cx="518633" cy="51827"/>
            </a:xfrm>
          </p:grpSpPr>
          <p:sp>
            <p:nvSpPr>
              <p:cNvPr id="190" name="Google Shape;190;p8"/>
              <p:cNvSpPr/>
              <p:nvPr/>
            </p:nvSpPr>
            <p:spPr>
              <a:xfrm rot="5400000">
                <a:off x="6380692" y="3103542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 rot="5400000">
                <a:off x="6153326" y="3103541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 rot="5400000">
                <a:off x="5913886" y="3103541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3" name="Google Shape;193;p8"/>
          <p:cNvSpPr txBox="1"/>
          <p:nvPr/>
        </p:nvSpPr>
        <p:spPr>
          <a:xfrm>
            <a:off x="7056569" y="799559"/>
            <a:ext cx="609805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고민한 결과, 데이터를 다음과 같은 구조로 나눴습니다.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9" name="Google Shape;199;p9"/>
          <p:cNvGraphicFramePr/>
          <p:nvPr/>
        </p:nvGraphicFramePr>
        <p:xfrm>
          <a:off x="413590" y="12650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{D8D9A44F-C4B1-4777-B371-6A21D43148BF}</a:tableStyleId>
              </a:tblPr>
              <a:tblGrid>
                <a:gridCol w="2153100"/>
                <a:gridCol w="1617775"/>
                <a:gridCol w="3877725"/>
              </a:tblGrid>
              <a:tr h="1585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C5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5F8"/>
                    </a:solidFill>
                  </a:tcPr>
                </a:tc>
              </a:tr>
              <a:tr h="16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C5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5F8"/>
                    </a:solidFill>
                  </a:tcPr>
                </a:tc>
              </a:tr>
              <a:tr h="16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5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C5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5F8"/>
                    </a:solidFill>
                  </a:tcPr>
                </a:tc>
              </a:tr>
            </a:tbl>
          </a:graphicData>
        </a:graphic>
      </p:graphicFrame>
      <p:sp>
        <p:nvSpPr>
          <p:cNvPr id="200" name="Google Shape;200;p9"/>
          <p:cNvSpPr txBox="1"/>
          <p:nvPr/>
        </p:nvSpPr>
        <p:spPr>
          <a:xfrm>
            <a:off x="118887" y="-159191"/>
            <a:ext cx="10515568" cy="1674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파싱 – csv To Json</a:t>
            </a:r>
            <a:b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9"/>
          <p:cNvGrpSpPr/>
          <p:nvPr/>
        </p:nvGrpSpPr>
        <p:grpSpPr>
          <a:xfrm>
            <a:off x="8225160" y="419268"/>
            <a:ext cx="3847953" cy="3095531"/>
            <a:chOff x="5913886" y="1242458"/>
            <a:chExt cx="6021856" cy="4844353"/>
          </a:xfrm>
        </p:grpSpPr>
        <p:sp>
          <p:nvSpPr>
            <p:cNvPr id="202" name="Google Shape;202;p9"/>
            <p:cNvSpPr/>
            <p:nvPr/>
          </p:nvSpPr>
          <p:spPr>
            <a:xfrm>
              <a:off x="7970108" y="1242458"/>
              <a:ext cx="1989438" cy="4844353"/>
            </a:xfrm>
            <a:prstGeom prst="rect">
              <a:avLst/>
            </a:prstGeom>
            <a:solidFill>
              <a:srgbClr val="D9E5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8317196" y="1545715"/>
              <a:ext cx="1290548" cy="650915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Map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7940521" y="3978877"/>
              <a:ext cx="2135413" cy="1396168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Tile Type에 따른 Tile  Data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17196" y="2778085"/>
              <a:ext cx="1290548" cy="650915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Tiles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6827053" y="2778085"/>
              <a:ext cx="1290548" cy="650915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Tiles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9807339" y="2778084"/>
              <a:ext cx="1290548" cy="650915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Tiles</a:t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8" name="Google Shape;208;p9"/>
            <p:cNvCxnSpPr>
              <a:stCxn id="203" idx="2"/>
              <a:endCxn id="205" idx="0"/>
            </p:cNvCxnSpPr>
            <p:nvPr/>
          </p:nvCxnSpPr>
          <p:spPr>
            <a:xfrm>
              <a:off x="8962470" y="2196630"/>
              <a:ext cx="0" cy="5814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" name="Google Shape;209;p9"/>
            <p:cNvCxnSpPr>
              <a:stCxn id="203" idx="2"/>
              <a:endCxn id="206" idx="0"/>
            </p:cNvCxnSpPr>
            <p:nvPr/>
          </p:nvCxnSpPr>
          <p:spPr>
            <a:xfrm flipH="1">
              <a:off x="7472370" y="2196630"/>
              <a:ext cx="1490100" cy="5814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" name="Google Shape;210;p9"/>
            <p:cNvCxnSpPr>
              <a:stCxn id="203" idx="2"/>
              <a:endCxn id="207" idx="0"/>
            </p:cNvCxnSpPr>
            <p:nvPr/>
          </p:nvCxnSpPr>
          <p:spPr>
            <a:xfrm>
              <a:off x="8962470" y="2196630"/>
              <a:ext cx="1490100" cy="5814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1" name="Google Shape;211;p9"/>
            <p:cNvCxnSpPr>
              <a:stCxn id="205" idx="2"/>
            </p:cNvCxnSpPr>
            <p:nvPr/>
          </p:nvCxnSpPr>
          <p:spPr>
            <a:xfrm>
              <a:off x="8962470" y="3429000"/>
              <a:ext cx="0" cy="5499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12" name="Google Shape;212;p9"/>
            <p:cNvGrpSpPr/>
            <p:nvPr/>
          </p:nvGrpSpPr>
          <p:grpSpPr>
            <a:xfrm>
              <a:off x="5913886" y="3103542"/>
              <a:ext cx="518633" cy="51827"/>
              <a:chOff x="5913886" y="3103542"/>
              <a:chExt cx="518633" cy="51827"/>
            </a:xfrm>
          </p:grpSpPr>
          <p:sp>
            <p:nvSpPr>
              <p:cNvPr id="213" name="Google Shape;213;p9"/>
              <p:cNvSpPr/>
              <p:nvPr/>
            </p:nvSpPr>
            <p:spPr>
              <a:xfrm rot="5400000">
                <a:off x="6380692" y="3103542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9"/>
              <p:cNvSpPr/>
              <p:nvPr/>
            </p:nvSpPr>
            <p:spPr>
              <a:xfrm rot="5400000">
                <a:off x="6153326" y="3103541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9"/>
              <p:cNvSpPr/>
              <p:nvPr/>
            </p:nvSpPr>
            <p:spPr>
              <a:xfrm rot="5400000">
                <a:off x="5913886" y="3103541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" name="Google Shape;216;p9"/>
            <p:cNvGrpSpPr/>
            <p:nvPr/>
          </p:nvGrpSpPr>
          <p:grpSpPr>
            <a:xfrm>
              <a:off x="11417109" y="3075226"/>
              <a:ext cx="518633" cy="51827"/>
              <a:chOff x="5913886" y="3103542"/>
              <a:chExt cx="518633" cy="51827"/>
            </a:xfrm>
          </p:grpSpPr>
          <p:sp>
            <p:nvSpPr>
              <p:cNvPr id="217" name="Google Shape;217;p9"/>
              <p:cNvSpPr/>
              <p:nvPr/>
            </p:nvSpPr>
            <p:spPr>
              <a:xfrm rot="5400000">
                <a:off x="6380692" y="3103542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9"/>
              <p:cNvSpPr/>
              <p:nvPr/>
            </p:nvSpPr>
            <p:spPr>
              <a:xfrm rot="5400000">
                <a:off x="6153326" y="3103541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9"/>
              <p:cNvSpPr/>
              <p:nvPr/>
            </p:nvSpPr>
            <p:spPr>
              <a:xfrm rot="5400000">
                <a:off x="5913886" y="3103541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0" name="Google Shape;220;p9"/>
            <p:cNvGrpSpPr/>
            <p:nvPr/>
          </p:nvGrpSpPr>
          <p:grpSpPr>
            <a:xfrm rot="5400000">
              <a:off x="7187098" y="4345610"/>
              <a:ext cx="518633" cy="51827"/>
              <a:chOff x="5913886" y="3103542"/>
              <a:chExt cx="518633" cy="51827"/>
            </a:xfrm>
          </p:grpSpPr>
          <p:sp>
            <p:nvSpPr>
              <p:cNvPr id="221" name="Google Shape;221;p9"/>
              <p:cNvSpPr/>
              <p:nvPr/>
            </p:nvSpPr>
            <p:spPr>
              <a:xfrm rot="5400000">
                <a:off x="6380692" y="3103542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9"/>
              <p:cNvSpPr/>
              <p:nvPr/>
            </p:nvSpPr>
            <p:spPr>
              <a:xfrm rot="5400000">
                <a:off x="6153326" y="3103541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9"/>
              <p:cNvSpPr/>
              <p:nvPr/>
            </p:nvSpPr>
            <p:spPr>
              <a:xfrm rot="5400000">
                <a:off x="5913886" y="3103541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" name="Google Shape;224;p9"/>
            <p:cNvGrpSpPr/>
            <p:nvPr/>
          </p:nvGrpSpPr>
          <p:grpSpPr>
            <a:xfrm rot="5400000">
              <a:off x="10233885" y="4345611"/>
              <a:ext cx="518633" cy="51827"/>
              <a:chOff x="5913886" y="3103542"/>
              <a:chExt cx="518633" cy="51827"/>
            </a:xfrm>
          </p:grpSpPr>
          <p:sp>
            <p:nvSpPr>
              <p:cNvPr id="225" name="Google Shape;225;p9"/>
              <p:cNvSpPr/>
              <p:nvPr/>
            </p:nvSpPr>
            <p:spPr>
              <a:xfrm rot="5400000">
                <a:off x="6380692" y="3103542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 rot="5400000">
                <a:off x="6153326" y="3103541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 rot="5400000">
                <a:off x="5913886" y="3103541"/>
                <a:ext cx="51826" cy="51827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rgbClr val="08283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8" name="Google Shape;228;p9"/>
          <p:cNvSpPr/>
          <p:nvPr/>
        </p:nvSpPr>
        <p:spPr>
          <a:xfrm>
            <a:off x="843516" y="1692573"/>
            <a:ext cx="1290548" cy="650915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9"/>
          <p:cNvSpPr/>
          <p:nvPr/>
        </p:nvSpPr>
        <p:spPr>
          <a:xfrm>
            <a:off x="849074" y="3272253"/>
            <a:ext cx="1290548" cy="650915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Tile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9"/>
          <p:cNvSpPr/>
          <p:nvPr/>
        </p:nvSpPr>
        <p:spPr>
          <a:xfrm>
            <a:off x="495718" y="4803927"/>
            <a:ext cx="2026843" cy="1022281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Tile Type에 따른 Tile Data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9392113" y="3750675"/>
            <a:ext cx="1562172" cy="2340159"/>
          </a:xfrm>
          <a:prstGeom prst="rect">
            <a:avLst/>
          </a:prstGeom>
          <a:solidFill>
            <a:srgbClr val="D9E5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9"/>
          <p:cNvSpPr txBox="1"/>
          <p:nvPr/>
        </p:nvSpPr>
        <p:spPr>
          <a:xfrm>
            <a:off x="9329295" y="3750567"/>
            <a:ext cx="1897210" cy="2523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Tile Type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Void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Floor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Wall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Door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Portal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Spawn Point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Lever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Pillar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Occupied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9"/>
          <p:cNvSpPr txBox="1"/>
          <p:nvPr/>
        </p:nvSpPr>
        <p:spPr>
          <a:xfrm>
            <a:off x="2660683" y="1708187"/>
            <a:ext cx="16412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Tiles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9"/>
          <p:cNvSpPr txBox="1"/>
          <p:nvPr/>
        </p:nvSpPr>
        <p:spPr>
          <a:xfrm>
            <a:off x="2657870" y="3099377"/>
            <a:ext cx="16412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Tile Type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Prefab Id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4355225" y="1797220"/>
            <a:ext cx="388649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던전 이름과, 해당하는 던전의 타일들로 구성되어 있는 데이터입니다.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 txBox="1"/>
          <p:nvPr/>
        </p:nvSpPr>
        <p:spPr>
          <a:xfrm>
            <a:off x="4329897" y="3193313"/>
            <a:ext cx="377718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기본적으로 타일을 구성하는 요소를 나타낸 데이터입니다.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왼쪽 세 가지 요소를 가지고 있으며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[Tile Type에 따른 Tile Data]의 부모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입니다.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9"/>
          <p:cNvSpPr txBox="1"/>
          <p:nvPr/>
        </p:nvSpPr>
        <p:spPr>
          <a:xfrm>
            <a:off x="4356718" y="4906351"/>
            <a:ext cx="372354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Tile Data를 상속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받고</a:t>
            </a: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있어 기본적인 타일의 요소를 가지고 있고, 이후 Tile Type에 따라 가지고 있는 데이터가 확장됩니다.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2688666" y="4967906"/>
            <a:ext cx="16412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유동적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2024-10-03T00:38:04Z</dcterms:created>
  <dc:creator>jaemsclerkmaxwell</dc:creator>
</cp:coreProperties>
</file>